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2" r:id="rId2"/>
    <p:sldId id="290" r:id="rId3"/>
    <p:sldId id="288" r:id="rId4"/>
    <p:sldId id="289" r:id="rId5"/>
    <p:sldId id="286" r:id="rId6"/>
    <p:sldId id="256" r:id="rId7"/>
    <p:sldId id="259" r:id="rId8"/>
    <p:sldId id="260" r:id="rId9"/>
    <p:sldId id="257" r:id="rId10"/>
    <p:sldId id="258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80" r:id="rId29"/>
    <p:sldId id="279" r:id="rId30"/>
    <p:sldId id="278" r:id="rId31"/>
    <p:sldId id="281" r:id="rId32"/>
    <p:sldId id="283" r:id="rId33"/>
    <p:sldId id="285" r:id="rId34"/>
    <p:sldId id="284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1B067-F20D-42CF-A2F0-589123FA337E}" type="datetimeFigureOut">
              <a:rPr lang="pl-PL" smtClean="0"/>
              <a:pPr/>
              <a:t>2016-06-09</a:t>
            </a:fld>
            <a:endParaRPr lang="pl-PL" dirty="0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41ECB-6048-4D38-A6A2-0B495AB0157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1B067-F20D-42CF-A2F0-589123FA337E}" type="datetimeFigureOut">
              <a:rPr lang="pl-PL" smtClean="0"/>
              <a:pPr/>
              <a:t>2016-06-09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41ECB-6048-4D38-A6A2-0B495AB0157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1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1B067-F20D-42CF-A2F0-589123FA337E}" type="datetimeFigureOut">
              <a:rPr lang="pl-PL" smtClean="0"/>
              <a:pPr/>
              <a:t>2016-06-09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41ECB-6048-4D38-A6A2-0B495AB0157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1B067-F20D-42CF-A2F0-589123FA337E}" type="datetimeFigureOut">
              <a:rPr lang="pl-PL" smtClean="0"/>
              <a:pPr/>
              <a:t>2016-06-09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41ECB-6048-4D38-A6A2-0B495AB0157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1B067-F20D-42CF-A2F0-589123FA337E}" type="datetimeFigureOut">
              <a:rPr lang="pl-PL" smtClean="0"/>
              <a:pPr/>
              <a:t>2016-06-09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41ECB-6048-4D38-A6A2-0B495AB0157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1B067-F20D-42CF-A2F0-589123FA337E}" type="datetimeFigureOut">
              <a:rPr lang="pl-PL" smtClean="0"/>
              <a:pPr/>
              <a:t>2016-06-09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41ECB-6048-4D38-A6A2-0B495AB0157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1B067-F20D-42CF-A2F0-589123FA337E}" type="datetimeFigureOut">
              <a:rPr lang="pl-PL" smtClean="0"/>
              <a:pPr/>
              <a:t>2016-06-09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41ECB-6048-4D38-A6A2-0B495AB0157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1B067-F20D-42CF-A2F0-589123FA337E}" type="datetimeFigureOut">
              <a:rPr lang="pl-PL" smtClean="0"/>
              <a:pPr/>
              <a:t>2016-06-09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41ECB-6048-4D38-A6A2-0B495AB0157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1B067-F20D-42CF-A2F0-589123FA337E}" type="datetimeFigureOut">
              <a:rPr lang="pl-PL" smtClean="0"/>
              <a:pPr/>
              <a:t>2016-06-09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41ECB-6048-4D38-A6A2-0B495AB0157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1B067-F20D-42CF-A2F0-589123FA337E}" type="datetimeFigureOut">
              <a:rPr lang="pl-PL" smtClean="0"/>
              <a:pPr/>
              <a:t>2016-06-09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41ECB-6048-4D38-A6A2-0B495AB0157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C1B067-F20D-42CF-A2F0-589123FA337E}" type="datetimeFigureOut">
              <a:rPr lang="pl-PL" smtClean="0"/>
              <a:pPr/>
              <a:t>2016-06-09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A41ECB-6048-4D38-A6A2-0B495AB0157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ipsa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Pierścień 10"/>
          <p:cNvSpPr/>
          <p:nvPr/>
        </p:nvSpPr>
        <p:spPr>
          <a:xfrm rot="2315675">
            <a:off x="182882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ostokąt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EC1B067-F20D-42CF-A2F0-589123FA337E}" type="datetimeFigureOut">
              <a:rPr lang="pl-PL" smtClean="0"/>
              <a:pPr/>
              <a:t>2016-06-09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A41ECB-6048-4D38-A6A2-0B495AB0157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ndAc>
      <p:stSnd>
        <p:snd r:embed="rId13" name="camera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ominika\Desktop\lubodtro&#324;\1g.mp4" TargetMode="Externa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Dominika\Desktop\lubodtro&#324;\1h.mp4" TargetMode="Externa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435608" y="1071546"/>
            <a:ext cx="7498080" cy="1500198"/>
          </a:xfrm>
        </p:spPr>
        <p:txBody>
          <a:bodyPr>
            <a:normAutofit/>
          </a:bodyPr>
          <a:lstStyle/>
          <a:p>
            <a:r>
              <a:rPr lang="pl-PL" sz="7200" dirty="0" smtClean="0">
                <a:solidFill>
                  <a:srgbClr val="C00000"/>
                </a:solidFill>
                <a:latin typeface="Algerian" pitchFamily="82" charset="0"/>
              </a:rPr>
              <a:t>CHÓR LIRENKA</a:t>
            </a:r>
            <a:endParaRPr lang="pl-PL" sz="7200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body" idx="4294967295"/>
          </p:nvPr>
        </p:nvSpPr>
        <p:spPr>
          <a:xfrm>
            <a:off x="2357422" y="3429000"/>
            <a:ext cx="6786578" cy="1214446"/>
          </a:xfrm>
        </p:spPr>
        <p:txBody>
          <a:bodyPr>
            <a:normAutofit fontScale="25000" lnSpcReduction="20000"/>
          </a:bodyPr>
          <a:lstStyle/>
          <a:p>
            <a:pPr algn="r"/>
            <a:endParaRPr lang="pl-PL" sz="4000" b="1" dirty="0" smtClean="0"/>
          </a:p>
          <a:p>
            <a:pPr algn="r"/>
            <a:endParaRPr lang="pl-PL" sz="4000" b="1" dirty="0" smtClean="0"/>
          </a:p>
          <a:p>
            <a:pPr algn="r"/>
            <a:endParaRPr lang="pl-PL" sz="4000" b="1" dirty="0" smtClean="0"/>
          </a:p>
          <a:p>
            <a:pPr algn="r"/>
            <a:endParaRPr lang="pl-PL" sz="14400" b="1" dirty="0" smtClean="0">
              <a:latin typeface="Aharoni" pitchFamily="2" charset="-79"/>
              <a:cs typeface="Aharoni" pitchFamily="2" charset="-79"/>
            </a:endParaRPr>
          </a:p>
          <a:p>
            <a:pPr algn="r">
              <a:buNone/>
            </a:pPr>
            <a:endParaRPr lang="pl-PL" sz="4000" b="1" dirty="0" smtClean="0"/>
          </a:p>
          <a:p>
            <a:pPr algn="r">
              <a:buNone/>
            </a:pPr>
            <a:endParaRPr lang="pl-PL" sz="4000" b="1" dirty="0" smtClean="0"/>
          </a:p>
          <a:p>
            <a:pPr algn="just">
              <a:buNone/>
            </a:pPr>
            <a:r>
              <a:rPr lang="pl-PL" sz="4000" b="1" dirty="0" smtClean="0"/>
              <a:t>	</a:t>
            </a:r>
            <a:r>
              <a:rPr lang="pl-PL" sz="12800" b="1" dirty="0" smtClean="0">
                <a:latin typeface="Aharoni" pitchFamily="2" charset="-79"/>
                <a:cs typeface="Aharoni" pitchFamily="2" charset="-79"/>
              </a:rPr>
              <a:t>Historia chóru „Lirenka”	  	 na podstawie kronik 	pisana </a:t>
            </a:r>
            <a:r>
              <a:rPr lang="pl-PL" sz="12800" b="1" i="1" dirty="0" smtClean="0">
                <a:latin typeface="Aharoni" pitchFamily="2" charset="-79"/>
                <a:cs typeface="Aharoni" pitchFamily="2" charset="-79"/>
              </a:rPr>
              <a:t>1987-2016</a:t>
            </a:r>
            <a:endParaRPr lang="pl-PL" sz="12800" b="1" i="1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slow" advClick="0" advTm="20000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000101" y="428604"/>
            <a:ext cx="7729535" cy="1214446"/>
          </a:xfrm>
        </p:spPr>
        <p:txBody>
          <a:bodyPr>
            <a:normAutofit fontScale="90000"/>
          </a:bodyPr>
          <a:lstStyle/>
          <a:p>
            <a:r>
              <a:rPr lang="en-US" sz="3100" b="1" u="sng" cap="small" dirty="0" smtClean="0">
                <a:solidFill>
                  <a:srgbClr val="C00000"/>
                </a:solidFill>
                <a:latin typeface="Arial Black" pitchFamily="34" charset="0"/>
              </a:rPr>
              <a:t>Pierwsza rocznica </a:t>
            </a:r>
            <a:r>
              <a:rPr lang="pl-PL" sz="3100" b="1" cap="small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pl-PL" sz="3100" b="1" cap="small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pl-PL" sz="3100" b="1" cap="small" dirty="0" smtClean="0">
                <a:solidFill>
                  <a:srgbClr val="C00000"/>
                </a:solidFill>
                <a:latin typeface="Arial Black" pitchFamily="34" charset="0"/>
              </a:rPr>
              <a:t>	</a:t>
            </a:r>
            <a:r>
              <a:rPr lang="en-US" sz="3100" b="1" i="1" cap="small" dirty="0" smtClean="0">
                <a:solidFill>
                  <a:srgbClr val="C00000"/>
                </a:solidFill>
                <a:latin typeface="Arial Black" pitchFamily="34" charset="0"/>
              </a:rPr>
              <a:t>wznowienia działalności chóru 		</a:t>
            </a:r>
            <a:r>
              <a:rPr lang="pl-PL" sz="3100" b="1" i="1" cap="small" dirty="0" smtClean="0">
                <a:solidFill>
                  <a:srgbClr val="C00000"/>
                </a:solidFill>
                <a:latin typeface="Arial Black" pitchFamily="34" charset="0"/>
              </a:rPr>
              <a:t>       </a:t>
            </a:r>
            <a:r>
              <a:rPr lang="en-US" sz="3100" b="1" i="1" cap="small" dirty="0" smtClean="0">
                <a:solidFill>
                  <a:srgbClr val="C00000"/>
                </a:solidFill>
                <a:latin typeface="Arial Black" pitchFamily="34" charset="0"/>
              </a:rPr>
              <a:t>22 kwietnia 2009 rok</a:t>
            </a:r>
            <a:r>
              <a:rPr lang="pl-PL" b="1" cap="small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pl-PL" b="1" cap="small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pl-PL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" name="Symbol zastępczy zawartości 9" descr="5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14413" y="1857364"/>
            <a:ext cx="3929091" cy="2571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ymbol zastępczy zawartości 10" descr="5a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214943" y="3071811"/>
            <a:ext cx="3222304" cy="3000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1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642919"/>
            <a:ext cx="7140891" cy="846158"/>
          </a:xfrm>
        </p:spPr>
        <p:txBody>
          <a:bodyPr>
            <a:noAutofit/>
          </a:bodyPr>
          <a:lstStyle/>
          <a:p>
            <a:pPr algn="ctr"/>
            <a:r>
              <a:rPr lang="en-US" sz="2000" cap="small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IV PRZEGLąD  POLSKIEJ PIEŚNI PATRIOTYCZNEJ I ŻOŁNIERSKIEJ</a:t>
            </a:r>
            <a:r>
              <a:rPr lang="pl-PL" sz="2000" cap="small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pl-PL" sz="2000" cap="small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000" cap="small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16 MAJA 2009 ROK  W WITOSŁAWIU GMINA MROCZA</a:t>
            </a:r>
            <a:r>
              <a:rPr lang="pl-PL" sz="2000" cap="small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pl-PL" sz="2000" cap="small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</a:br>
            <a:endParaRPr lang="pl-PL" sz="2000" dirty="0">
              <a:solidFill>
                <a:schemeClr val="bg2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Symbol zastępczy zawartości 4" descr="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0165" y="2000241"/>
            <a:ext cx="6858048" cy="392909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split orient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97040"/>
          </a:xfrm>
        </p:spPr>
        <p:txBody>
          <a:bodyPr>
            <a:normAutofit/>
          </a:bodyPr>
          <a:lstStyle/>
          <a:p>
            <a:r>
              <a:rPr lang="en-US" sz="2000" b="1" cap="small" dirty="0" smtClean="0">
                <a:latin typeface="Arial Black" pitchFamily="34" charset="0"/>
              </a:rPr>
              <a:t>JARMARK KUJAWSKO - POMORSKI W MYŚLĘCINKU 		20 WRZEŚNIA 2009 ROK</a:t>
            </a:r>
            <a:r>
              <a:rPr lang="pl-PL" sz="2000" b="1" cap="small" dirty="0" smtClean="0">
                <a:latin typeface="Arial Black" pitchFamily="34" charset="0"/>
              </a:rPr>
              <a:t/>
            </a:r>
            <a:br>
              <a:rPr lang="pl-PL" sz="2000" b="1" cap="small" dirty="0" smtClean="0">
                <a:latin typeface="Arial Black" pitchFamily="34" charset="0"/>
              </a:rPr>
            </a:br>
            <a:endParaRPr lang="pl-PL" sz="2000" dirty="0">
              <a:latin typeface="Arial Black" pitchFamily="34" charset="0"/>
            </a:endParaRPr>
          </a:p>
        </p:txBody>
      </p:sp>
      <p:pic>
        <p:nvPicPr>
          <p:cNvPr id="4" name="Symbol zastępczy zawartości 3" descr="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3" y="1785926"/>
            <a:ext cx="6643735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719274" cy="1857389"/>
          </a:xfrm>
        </p:spPr>
        <p:txBody>
          <a:bodyPr>
            <a:normAutofit/>
          </a:bodyPr>
          <a:lstStyle/>
          <a:p>
            <a:r>
              <a:rPr lang="en-US" sz="3100" b="1" cap="small" dirty="0" smtClean="0">
                <a:latin typeface="Aharoni" pitchFamily="2" charset="-79"/>
                <a:cs typeface="Aharoni" pitchFamily="2" charset="-79"/>
              </a:rPr>
              <a:t>OTWARCIE  </a:t>
            </a:r>
            <a:r>
              <a:rPr lang="pl-PL" sz="4000" b="1" i="1" cap="small" dirty="0" smtClean="0">
                <a:latin typeface="Aharoni" pitchFamily="2" charset="-79"/>
                <a:cs typeface="Aharoni" pitchFamily="2" charset="-79"/>
              </a:rPr>
              <a:t>zmodernizowanej</a:t>
            </a:r>
            <a:r>
              <a:rPr lang="pl-PL" sz="3100" b="1" cap="small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100" b="1" cap="small" dirty="0" smtClean="0">
                <a:latin typeface="Aharoni" pitchFamily="2" charset="-79"/>
                <a:cs typeface="Aharoni" pitchFamily="2" charset="-79"/>
              </a:rPr>
              <a:t>PRZYCHODNI </a:t>
            </a:r>
            <a:r>
              <a:rPr lang="pl-PL" sz="3100" b="1" cap="small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100" b="1" cap="small" dirty="0" smtClean="0">
                <a:latin typeface="Aharoni" pitchFamily="2" charset="-79"/>
                <a:cs typeface="Aharoni" pitchFamily="2" charset="-79"/>
              </a:rPr>
              <a:t>W NOWEJ WSI WIELKIEJ 	</a:t>
            </a:r>
            <a:r>
              <a:rPr lang="pl-PL" sz="3100" b="1" cap="small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3100" b="1" cap="small" dirty="0" smtClean="0">
                <a:latin typeface="Aharoni" pitchFamily="2" charset="-79"/>
                <a:cs typeface="Aharoni" pitchFamily="2" charset="-79"/>
              </a:rPr>
              <a:t>17 PAŹDZIERNIKA 2009 ROK</a:t>
            </a:r>
            <a:r>
              <a:rPr lang="pl-PL" sz="2000" b="1" cap="small" dirty="0" smtClean="0"/>
              <a:t/>
            </a:r>
            <a:br>
              <a:rPr lang="pl-PL" sz="2000" b="1" cap="small" dirty="0" smtClean="0"/>
            </a:br>
            <a:endParaRPr lang="pl-PL" sz="2000" dirty="0"/>
          </a:p>
        </p:txBody>
      </p:sp>
      <p:pic>
        <p:nvPicPr>
          <p:cNvPr id="5" name="Symbol zastępczy zawartości 4" descr="17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9323" y="3214686"/>
            <a:ext cx="2377440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az 5" descr="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2571744"/>
            <a:ext cx="3786215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785794"/>
            <a:ext cx="7498080" cy="631844"/>
          </a:xfrm>
        </p:spPr>
        <p:txBody>
          <a:bodyPr>
            <a:noAutofit/>
          </a:bodyPr>
          <a:lstStyle/>
          <a:p>
            <a:r>
              <a:rPr lang="en-US" sz="1800" b="1" cap="smal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OPRAWA MSZY ŚWIĘTEJ</a:t>
            </a:r>
            <a:r>
              <a:rPr lang="pl-PL" sz="1800" b="1" cap="smal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pl-PL" sz="1800" b="1" cap="smal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en-US" sz="1800" b="1" cap="smal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NIEDZIELA MIŁOSIERDZIA BOŻEGO</a:t>
            </a:r>
            <a:r>
              <a:rPr lang="pl-PL" sz="1800" b="1" cap="smal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pl-PL" sz="1800" b="1" cap="smal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en-US" sz="1800" b="1" cap="smal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W KOŚCIELE NIEPOKALANEGO POCZĘCIA NAJŚWIETSZEJ MARYI PANNY W NOWEJ WSI WIELKIEJ</a:t>
            </a:r>
            <a:r>
              <a:rPr lang="pl-PL" sz="1800" b="1" cap="smal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/>
            </a:r>
            <a:br>
              <a:rPr lang="pl-PL" sz="1800" b="1" cap="smal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</a:br>
            <a:r>
              <a:rPr lang="en-US" sz="1800" b="1" cap="smal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itchFamily="34" charset="0"/>
              </a:rPr>
              <a:t>11 KWIETNIA 2010 ROK</a:t>
            </a:r>
            <a:r>
              <a:rPr lang="pl-PL" sz="1600" b="1" cap="small" dirty="0" smtClean="0"/>
              <a:t/>
            </a:r>
            <a:br>
              <a:rPr lang="pl-PL" sz="1600" b="1" cap="small" dirty="0" smtClean="0"/>
            </a:br>
            <a:endParaRPr lang="pl-PL" sz="1600" dirty="0"/>
          </a:p>
        </p:txBody>
      </p:sp>
      <p:pic>
        <p:nvPicPr>
          <p:cNvPr id="7" name="Symbol zastępczy zawartości 6" descr="1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1" y="2000241"/>
            <a:ext cx="7000924" cy="42148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 thruBlk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714356"/>
            <a:ext cx="7498080" cy="1500198"/>
          </a:xfrm>
        </p:spPr>
        <p:txBody>
          <a:bodyPr>
            <a:noAutofit/>
          </a:bodyPr>
          <a:lstStyle/>
          <a:p>
            <a:r>
              <a:rPr lang="en-US" sz="2000" b="1" cap="small" dirty="0" smtClean="0">
                <a:latin typeface="Aharoni" pitchFamily="2" charset="-79"/>
                <a:cs typeface="Aharoni" pitchFamily="2" charset="-79"/>
              </a:rPr>
              <a:t>OTWARCIE  ŚWIETLICY  ŚRODOWISKOWEJ  			W TARKOWIE  GÓRNYM 					GMINA ZŁOTNIKI  KUJAWSKIE			   			11 WRZEŚNIA 2010 ROK</a:t>
            </a:r>
            <a:r>
              <a:rPr lang="pl-PL" sz="2000" b="1" cap="small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pl-PL" sz="2000" b="1" cap="small" dirty="0" smtClean="0">
                <a:latin typeface="Aharoni" pitchFamily="2" charset="-79"/>
                <a:cs typeface="Aharoni" pitchFamily="2" charset="-79"/>
              </a:rPr>
            </a:br>
            <a:endParaRPr lang="pl-PL" sz="2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Symbol zastępczy zawartości 3" descr="2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2071679"/>
            <a:ext cx="4000528" cy="29289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az 4" descr="24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6" y="3643314"/>
            <a:ext cx="2734631" cy="2143140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45920" y="571480"/>
            <a:ext cx="6998046" cy="1143008"/>
          </a:xfrm>
        </p:spPr>
        <p:txBody>
          <a:bodyPr>
            <a:noAutofit/>
          </a:bodyPr>
          <a:lstStyle/>
          <a:p>
            <a:pPr algn="r"/>
            <a:r>
              <a:rPr lang="pl-PL" sz="2000" b="1" cap="small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  <a:t/>
            </a:r>
            <a:br>
              <a:rPr lang="pl-PL" sz="2000" b="1" cap="small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</a:br>
            <a:r>
              <a:rPr lang="pl-PL" sz="2000" b="1" cap="small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  <a:t>ŚWIĘTO TRZECH KRÓLI WIECZÓR KOLĘD</a:t>
            </a:r>
            <a:br>
              <a:rPr lang="pl-PL" sz="2000" b="1" cap="small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</a:br>
            <a:r>
              <a:rPr lang="pl-PL" sz="2000" b="1" cap="small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  <a:t>W GMINNYM OŚRODKU KULTURY</a:t>
            </a:r>
            <a:br>
              <a:rPr lang="pl-PL" sz="2000" b="1" cap="small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</a:br>
            <a:r>
              <a:rPr lang="pl-PL" sz="2000" b="1" cap="small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  <a:t>W NOWEJ WSI WIELKIEJ</a:t>
            </a:r>
            <a:br>
              <a:rPr lang="pl-PL" sz="2000" b="1" cap="small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</a:br>
            <a:r>
              <a:rPr lang="pl-PL" sz="2000" b="1" cap="small" dirty="0" smtClean="0">
                <a:solidFill>
                  <a:schemeClr val="accent4">
                    <a:lumMod val="50000"/>
                  </a:schemeClr>
                </a:solidFill>
                <a:cs typeface="Aharoni" pitchFamily="2" charset="-79"/>
              </a:rPr>
              <a:t>6 STYCZNIA 2011 ROK</a:t>
            </a:r>
            <a:r>
              <a:rPr lang="pl-PL" sz="2000" b="1" cap="small" dirty="0" smtClean="0"/>
              <a:t/>
            </a:r>
            <a:br>
              <a:rPr lang="pl-PL" sz="2000" b="1" cap="small" dirty="0" smtClean="0"/>
            </a:br>
            <a:endParaRPr lang="pl-PL" sz="2000" dirty="0"/>
          </a:p>
        </p:txBody>
      </p:sp>
      <p:pic>
        <p:nvPicPr>
          <p:cNvPr id="4" name="Symbol zastępczy zawartości 3" descr="2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1928802"/>
            <a:ext cx="671517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2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1785927"/>
            <a:ext cx="7498080" cy="1857388"/>
          </a:xfrm>
        </p:spPr>
        <p:txBody>
          <a:bodyPr>
            <a:normAutofit/>
          </a:bodyPr>
          <a:lstStyle/>
          <a:p>
            <a:r>
              <a:rPr lang="pl-PL" b="1" cap="small" dirty="0" smtClean="0"/>
              <a:t/>
            </a:r>
            <a:br>
              <a:rPr lang="pl-PL" b="1" cap="smal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00298" y="571480"/>
            <a:ext cx="6433390" cy="1285884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en-US" sz="2000" b="1" i="1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JUBILEUSZ 50 LECIA POŻYCIA MAŁŻEŃSKIEGO </a:t>
            </a:r>
            <a:r>
              <a:rPr lang="pl-PL" sz="2000" b="1" i="1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		</a:t>
            </a:r>
            <a:r>
              <a:rPr lang="en-US" sz="2000" b="1" i="1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W GMINNYM OŚRODKU KULTURY</a:t>
            </a:r>
            <a:r>
              <a:rPr lang="pl-PL" sz="2000" b="1" i="1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                              			</a:t>
            </a:r>
            <a:r>
              <a:rPr lang="en-US" sz="2000" b="1" i="1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W NOWEJ </a:t>
            </a:r>
            <a:r>
              <a:rPr lang="pl-PL" sz="2000" b="1" i="1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2000" b="1" i="1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WSI</a:t>
            </a:r>
            <a:r>
              <a:rPr lang="pl-PL" sz="2000" b="1" i="1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  </a:t>
            </a:r>
            <a:r>
              <a:rPr lang="en-US" sz="2000" b="1" i="1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WIELKIEJ 			25 CZERWCA 2011 ROK</a:t>
            </a:r>
            <a:endParaRPr lang="pl-PL" sz="2000" i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4" name="Obraz 3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928802"/>
            <a:ext cx="3929091" cy="392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33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9" y="2428868"/>
            <a:ext cx="2734631" cy="2834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3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3108" y="428604"/>
            <a:ext cx="6790580" cy="1357322"/>
          </a:xfrm>
        </p:spPr>
        <p:txBody>
          <a:bodyPr>
            <a:normAutofit fontScale="90000"/>
          </a:bodyPr>
          <a:lstStyle/>
          <a:p>
            <a:pPr algn="r"/>
            <a:r>
              <a:rPr lang="pl-PL" sz="2200" b="1" i="1" cap="small" dirty="0" smtClean="0">
                <a:cs typeface="Aharoni" pitchFamily="2" charset="-79"/>
              </a:rPr>
              <a:t>WIZYTA W RECHCIE  U KSIĘDZA PROBOSZCZA   </a:t>
            </a:r>
            <a:br>
              <a:rPr lang="pl-PL" sz="2200" b="1" i="1" cap="small" dirty="0" smtClean="0">
                <a:cs typeface="Aharoni" pitchFamily="2" charset="-79"/>
              </a:rPr>
            </a:br>
            <a:r>
              <a:rPr lang="pl-PL" sz="2200" b="1" i="1" cap="small" dirty="0" smtClean="0">
                <a:cs typeface="Aharoni" pitchFamily="2" charset="-79"/>
              </a:rPr>
              <a:t>			          PRZEMYSŁAWA TABACZKI		        28 SIERPNIA 2011 ROKU</a:t>
            </a:r>
            <a:r>
              <a:rPr lang="pl-PL" b="1" cap="small" dirty="0" smtClean="0"/>
              <a:t/>
            </a:r>
            <a:br>
              <a:rPr lang="pl-PL" b="1" cap="small" dirty="0" smtClean="0"/>
            </a:br>
            <a:r>
              <a:rPr lang="pl-PL" b="1" cap="small" dirty="0" smtClean="0"/>
              <a:t>    </a:t>
            </a:r>
            <a:endParaRPr lang="pl-PL" dirty="0"/>
          </a:p>
        </p:txBody>
      </p:sp>
      <p:pic>
        <p:nvPicPr>
          <p:cNvPr id="4" name="Symbol zastępczy zawartości 3" descr="3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1643050"/>
            <a:ext cx="6429420" cy="45005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trips dir="l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435608" y="714357"/>
            <a:ext cx="7498080" cy="1643074"/>
          </a:xfrm>
        </p:spPr>
        <p:txBody>
          <a:bodyPr>
            <a:normAutofit fontScale="90000"/>
          </a:bodyPr>
          <a:lstStyle/>
          <a:p>
            <a:r>
              <a:rPr lang="pl-PL" sz="2800" cap="small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OGÓLNOPOLSKI PRZEGLĄD TWÓRCZOŚCI SENIORÓW  W DOMU KULTURY W WĄBRZEŹNIE 15 PAŹDZIERNIKA 2011 ROK</a:t>
            </a:r>
            <a:endParaRPr lang="pl-PL" sz="2800" cap="small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Symbol zastępczy zawartości 8" descr="3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1671" y="2643183"/>
            <a:ext cx="6000792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2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43174" y="3071810"/>
            <a:ext cx="62151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i="1" dirty="0" smtClean="0">
                <a:latin typeface="Angsana New" pitchFamily="18" charset="-34"/>
                <a:cs typeface="Angsana New" pitchFamily="18" charset="-34"/>
              </a:rPr>
              <a:t>„Śpiewajcie głosem, śpiewajcie sercem, śpiewajcie ustami, śpiewajcie swoim życiem”. </a:t>
            </a:r>
            <a:r>
              <a:rPr lang="pl-PL" sz="3600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pl-PL" sz="3600" dirty="0" smtClean="0">
                <a:latin typeface="Angsana New" pitchFamily="18" charset="-34"/>
                <a:cs typeface="Angsana New" pitchFamily="18" charset="-34"/>
              </a:rPr>
            </a:br>
            <a:r>
              <a:rPr lang="pl-PL" dirty="0" smtClean="0">
                <a:latin typeface="Angsana New" pitchFamily="18" charset="-34"/>
                <a:cs typeface="Angsana New" pitchFamily="18" charset="-34"/>
              </a:rPr>
              <a:t>		</a:t>
            </a:r>
          </a:p>
          <a:p>
            <a:r>
              <a:rPr lang="pl-PL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pl-PL" dirty="0" smtClean="0">
                <a:latin typeface="Angsana New" pitchFamily="18" charset="-34"/>
                <a:cs typeface="Angsana New" pitchFamily="18" charset="-34"/>
              </a:rPr>
              <a:t>		</a:t>
            </a:r>
            <a:r>
              <a:rPr lang="pl-PL" dirty="0" smtClean="0">
                <a:latin typeface="Arial Black" pitchFamily="34" charset="0"/>
                <a:cs typeface="Angsana New" pitchFamily="18" charset="-34"/>
              </a:rPr>
              <a:t>Święty Augustyn</a:t>
            </a:r>
            <a:r>
              <a:rPr lang="pl-PL" dirty="0" smtClean="0">
                <a:latin typeface="Arial Black" pitchFamily="34" charset="0"/>
              </a:rPr>
              <a:t> </a:t>
            </a:r>
            <a:endParaRPr lang="pl-PL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862150" cy="1428760"/>
          </a:xfrm>
        </p:spPr>
        <p:txBody>
          <a:bodyPr>
            <a:noAutofit/>
          </a:bodyPr>
          <a:lstStyle/>
          <a:p>
            <a:pPr algn="r"/>
            <a:r>
              <a:rPr lang="pl-PL" sz="2000" b="1" cap="small" dirty="0" smtClean="0">
                <a:solidFill>
                  <a:schemeClr val="accent4">
                    <a:lumMod val="75000"/>
                  </a:schemeClr>
                </a:solidFill>
              </a:rPr>
              <a:t>                       </a:t>
            </a:r>
            <a:r>
              <a:rPr lang="pl-PL" sz="2000" b="1" i="1" cap="small" dirty="0" smtClean="0">
                <a:solidFill>
                  <a:schemeClr val="accent4">
                    <a:lumMod val="75000"/>
                  </a:schemeClr>
                </a:solidFill>
              </a:rPr>
              <a:t>KARNAWAŁOWE SPOTKANIE W PRZEDSZKOLU „STOKROTKA”  W NOWEJ WSI WIELKIEJ                                             1 LUTY 2012 ROK</a:t>
            </a:r>
            <a:r>
              <a:rPr lang="pl-PL" sz="2000" b="1" i="1" cap="small" dirty="0" smtClean="0"/>
              <a:t/>
            </a:r>
            <a:br>
              <a:rPr lang="pl-PL" sz="2000" b="1" i="1" cap="small" dirty="0" smtClean="0"/>
            </a:br>
            <a:r>
              <a:rPr lang="pl-PL" sz="2000" b="1" cap="small" dirty="0" smtClean="0"/>
              <a:t>    </a:t>
            </a:r>
            <a:endParaRPr lang="pl-PL" sz="2000" dirty="0"/>
          </a:p>
        </p:txBody>
      </p:sp>
      <p:pic>
        <p:nvPicPr>
          <p:cNvPr id="4" name="Symbol zastępczy zawartości 3" descr="4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14480" y="1785926"/>
            <a:ext cx="6715172" cy="4379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857884" y="1214422"/>
            <a:ext cx="2743200" cy="2214578"/>
          </a:xfrm>
        </p:spPr>
        <p:txBody>
          <a:bodyPr/>
          <a:lstStyle/>
          <a:p>
            <a:r>
              <a:rPr lang="en-US" sz="2000" cap="small" dirty="0" smtClean="0"/>
              <a:t>III </a:t>
            </a:r>
            <a:r>
              <a:rPr lang="pl-PL" sz="2000" cap="small" dirty="0" smtClean="0"/>
              <a:t>    </a:t>
            </a:r>
            <a:r>
              <a:rPr lang="en-US" sz="2000" cap="small" dirty="0" smtClean="0"/>
              <a:t>KORONOWSKI</a:t>
            </a:r>
            <a:r>
              <a:rPr lang="pl-PL" sz="2000" cap="small" dirty="0" smtClean="0"/>
              <a:t>E </a:t>
            </a:r>
            <a:r>
              <a:rPr lang="en-US" sz="2000" cap="small" dirty="0" smtClean="0"/>
              <a:t>I</a:t>
            </a:r>
            <a:r>
              <a:rPr lang="pl-PL" sz="2000" cap="small" dirty="0" smtClean="0"/>
              <a:t>M</a:t>
            </a:r>
            <a:r>
              <a:rPr lang="en-US" sz="2000" cap="small" dirty="0" smtClean="0"/>
              <a:t>PRESJE</a:t>
            </a:r>
            <a:r>
              <a:rPr lang="pl-PL" sz="2000" cap="small" dirty="0" smtClean="0"/>
              <a:t/>
            </a:r>
            <a:br>
              <a:rPr lang="pl-PL" sz="2000" cap="small" dirty="0" smtClean="0"/>
            </a:br>
            <a:r>
              <a:rPr lang="en-US" sz="2000" cap="small" dirty="0" smtClean="0"/>
              <a:t>KULTURALNO- KULINARNA</a:t>
            </a:r>
            <a:r>
              <a:rPr lang="pl-PL" sz="2000" cap="small" dirty="0" smtClean="0"/>
              <a:t/>
            </a:r>
            <a:br>
              <a:rPr lang="pl-PL" sz="2000" cap="small" dirty="0" smtClean="0"/>
            </a:br>
            <a:r>
              <a:rPr lang="en-US" sz="2000" cap="small" dirty="0" smtClean="0"/>
              <a:t>21 KWIETNIA 2012 ROK</a:t>
            </a:r>
            <a:r>
              <a:rPr lang="pl-PL" sz="2000" cap="small" dirty="0" smtClean="0"/>
              <a:t/>
            </a:r>
            <a:br>
              <a:rPr lang="pl-PL" sz="2000" cap="small" dirty="0" smtClean="0"/>
            </a:br>
            <a:endParaRPr lang="pl-PL" sz="2000" dirty="0"/>
          </a:p>
        </p:txBody>
      </p:sp>
      <p:pic>
        <p:nvPicPr>
          <p:cNvPr id="7" name="Symbol zastępczy obrazu 6" descr="4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6836" r="6836"/>
          <a:stretch>
            <a:fillRect/>
          </a:stretch>
        </p:blipFill>
        <p:spPr>
          <a:xfrm>
            <a:off x="714349" y="785795"/>
            <a:ext cx="4948247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>
          <a:xfrm>
            <a:off x="1785918" y="4800600"/>
            <a:ext cx="2428892" cy="200036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8" name="Obraz 7" descr="4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4143381"/>
            <a:ext cx="4429156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2143108" y="714356"/>
            <a:ext cx="6504828" cy="1285884"/>
          </a:xfrm>
        </p:spPr>
        <p:txBody>
          <a:bodyPr>
            <a:normAutofit fontScale="90000"/>
          </a:bodyPr>
          <a:lstStyle/>
          <a:p>
            <a:pPr algn="r"/>
            <a:r>
              <a:rPr lang="pl-PL" sz="2000" b="1" i="1" cap="small" dirty="0" smtClean="0">
                <a:cs typeface="Aharoni" pitchFamily="2" charset="-79"/>
              </a:rPr>
              <a:t> </a:t>
            </a:r>
            <a:r>
              <a:rPr lang="en-US" sz="2000" b="1" i="1" cap="small" dirty="0" smtClean="0">
                <a:cs typeface="Aharoni" pitchFamily="2" charset="-79"/>
              </a:rPr>
              <a:t>KONCERT SZTANDAROWY  W SZKOLE</a:t>
            </a:r>
            <a:r>
              <a:rPr lang="pl-PL" sz="2000" b="1" i="1" cap="small" dirty="0" smtClean="0">
                <a:cs typeface="Aharoni" pitchFamily="2" charset="-79"/>
              </a:rPr>
              <a:t> </a:t>
            </a:r>
            <a:r>
              <a:rPr lang="en-US" sz="2000" b="1" i="1" cap="small" dirty="0" smtClean="0">
                <a:cs typeface="Aharoni" pitchFamily="2" charset="-79"/>
              </a:rPr>
              <a:t>PODSTAWOWEJ  </a:t>
            </a:r>
            <a:r>
              <a:rPr lang="pl-PL" sz="2000" b="1" i="1" cap="small" dirty="0" smtClean="0">
                <a:cs typeface="Aharoni" pitchFamily="2" charset="-79"/>
              </a:rPr>
              <a:t>                                   </a:t>
            </a:r>
            <a:br>
              <a:rPr lang="pl-PL" sz="2000" b="1" i="1" cap="small" dirty="0" smtClean="0">
                <a:cs typeface="Aharoni" pitchFamily="2" charset="-79"/>
              </a:rPr>
            </a:br>
            <a:r>
              <a:rPr lang="pl-PL" sz="2000" b="1" i="1" cap="small" dirty="0" smtClean="0">
                <a:cs typeface="Aharoni" pitchFamily="2" charset="-79"/>
              </a:rPr>
              <a:t>  </a:t>
            </a:r>
            <a:r>
              <a:rPr lang="en-US" sz="2000" b="1" i="1" cap="small" dirty="0" smtClean="0">
                <a:cs typeface="Aharoni" pitchFamily="2" charset="-79"/>
              </a:rPr>
              <a:t>IM. MARII KONOPNICKIEJ </a:t>
            </a:r>
            <a:r>
              <a:rPr lang="pl-PL" sz="2000" b="1" i="1" cap="small" dirty="0" smtClean="0">
                <a:cs typeface="Aharoni" pitchFamily="2" charset="-79"/>
              </a:rPr>
              <a:t> </a:t>
            </a:r>
            <a:r>
              <a:rPr lang="en-US" sz="2000" b="1" i="1" cap="small" dirty="0" smtClean="0">
                <a:cs typeface="Aharoni" pitchFamily="2" charset="-79"/>
              </a:rPr>
              <a:t>W NOWEJ WSI WIELKIEJ  			19 MAJA 2012 ROK</a:t>
            </a:r>
            <a:r>
              <a:rPr lang="pl-PL" sz="2000" b="1" cap="small" dirty="0" smtClean="0"/>
              <a:t/>
            </a:r>
            <a:br>
              <a:rPr lang="pl-PL" sz="2000" b="1" cap="small" dirty="0" smtClean="0"/>
            </a:br>
            <a:endParaRPr lang="pl-PL" sz="2000" dirty="0"/>
          </a:p>
        </p:txBody>
      </p:sp>
      <p:pic>
        <p:nvPicPr>
          <p:cNvPr id="9" name="Symbol zastępczy zawartości 8" descr="5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57290" y="1500174"/>
            <a:ext cx="6786610" cy="4500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28" y="1000108"/>
            <a:ext cx="7498080" cy="1285884"/>
          </a:xfrm>
        </p:spPr>
        <p:txBody>
          <a:bodyPr>
            <a:normAutofit fontScale="90000"/>
          </a:bodyPr>
          <a:lstStyle/>
          <a:p>
            <a:pPr algn="r"/>
            <a:r>
              <a:rPr lang="en-US" sz="2700" b="1" i="1" cap="small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WIZYTA PRYMASA POLSKI</a:t>
            </a:r>
            <a:r>
              <a:rPr lang="pl-PL" sz="2700" b="1" cap="small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pl-PL" sz="2700" b="1" cap="small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en-US" sz="2700" b="1" i="1" cap="small" dirty="0" smtClean="0">
                <a:solidFill>
                  <a:schemeClr val="accent3"/>
                </a:solidFill>
                <a:latin typeface="Algerian" pitchFamily="82" charset="0"/>
              </a:rPr>
              <a:t>JÓZEFA KOWALCZYKA</a:t>
            </a:r>
            <a:r>
              <a:rPr lang="pl-PL" sz="2700" b="1" cap="small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pl-PL" sz="2700" b="1" cap="small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en-US" sz="2700" b="1" i="1" cap="small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W PARAFII NIEPOKALANEGO POCZĘCIA</a:t>
            </a:r>
            <a:r>
              <a:rPr lang="pl-PL" sz="2700" b="1" cap="small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pl-PL" sz="2700" b="1" cap="small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en-US" sz="2700" b="1" i="1" cap="small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NAJŚWIETSZEJ MARYI PANNY</a:t>
            </a:r>
            <a:r>
              <a:rPr lang="pl-PL" sz="2700" b="1" cap="small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pl-PL" sz="2700" b="1" cap="small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en-US" sz="2700" b="1" i="1" cap="small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W NOWEJ WSI WIELKIEJ</a:t>
            </a:r>
            <a:r>
              <a:rPr lang="pl-PL" sz="2700" b="1" cap="small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/>
            </a:r>
            <a:br>
              <a:rPr lang="pl-PL" sz="2700" b="1" cap="small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</a:br>
            <a:r>
              <a:rPr lang="en-US" sz="2700" b="1" i="1" cap="small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31 MAJA 2012 ROK</a:t>
            </a:r>
            <a:r>
              <a:rPr lang="pl-PL" b="1" cap="small" dirty="0" smtClean="0"/>
              <a:t/>
            </a:r>
            <a:br>
              <a:rPr lang="pl-PL" b="1" cap="small" dirty="0" smtClean="0"/>
            </a:br>
            <a:endParaRPr lang="pl-PL" dirty="0"/>
          </a:p>
        </p:txBody>
      </p:sp>
      <p:pic>
        <p:nvPicPr>
          <p:cNvPr id="4" name="Symbol zastępczy zawartości 3" descr="5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5" y="2500306"/>
            <a:ext cx="6929487" cy="3743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291" y="857232"/>
            <a:ext cx="7498080" cy="1000132"/>
          </a:xfrm>
        </p:spPr>
        <p:txBody>
          <a:bodyPr>
            <a:normAutofit fontScale="90000"/>
          </a:bodyPr>
          <a:lstStyle/>
          <a:p>
            <a:r>
              <a:rPr lang="pl-PL" sz="3100" cap="small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pl-PL" sz="3100" cap="small" dirty="0" smtClean="0">
                <a:latin typeface="Aharoni" pitchFamily="2" charset="-79"/>
                <a:cs typeface="Aharoni" pitchFamily="2" charset="-79"/>
              </a:rPr>
            </a:br>
            <a:r>
              <a:rPr lang="en-US" sz="3100" cap="small" dirty="0" smtClean="0">
                <a:latin typeface="Aharoni" pitchFamily="2" charset="-79"/>
                <a:cs typeface="Aharoni" pitchFamily="2" charset="-79"/>
              </a:rPr>
              <a:t>OGÓLNOPOLSKI PRZEGLĄD ARS BYDGOSZCZ 13 WRZEŚNIA  2012 ROK</a:t>
            </a:r>
            <a:r>
              <a:rPr lang="pl-PL" sz="3100" cap="small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pl-PL" sz="3100" cap="small" dirty="0" smtClean="0">
                <a:latin typeface="Aharoni" pitchFamily="2" charset="-79"/>
                <a:cs typeface="Aharoni" pitchFamily="2" charset="-79"/>
              </a:rPr>
            </a:br>
            <a:r>
              <a:rPr lang="pl-PL" sz="3100" cap="small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pl-PL" sz="3100" cap="small" dirty="0" smtClean="0">
                <a:latin typeface="Aharoni" pitchFamily="2" charset="-79"/>
                <a:cs typeface="Aharoni" pitchFamily="2" charset="-79"/>
              </a:rPr>
            </a:br>
            <a:r>
              <a:rPr lang="en-US" sz="3100" i="1" cap="sm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NOWE STROJE CHÓRU</a:t>
            </a:r>
            <a:r>
              <a:rPr lang="pl-PL" cap="small" dirty="0" smtClean="0"/>
              <a:t/>
            </a:r>
            <a:br>
              <a:rPr lang="pl-PL" cap="small" dirty="0" smtClean="0"/>
            </a:br>
            <a:endParaRPr lang="pl-PL" dirty="0"/>
          </a:p>
        </p:txBody>
      </p:sp>
      <p:pic>
        <p:nvPicPr>
          <p:cNvPr id="4" name="Symbol zastępczy zawartości 3" descr="5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2357430"/>
            <a:ext cx="6858048" cy="3786214"/>
          </a:xfrm>
          <a:prstGeom prst="rect">
            <a:avLst/>
          </a:prstGeom>
          <a:ln w="228600" cap="sq" cmpd="thickThin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928671"/>
            <a:ext cx="7498080" cy="1357322"/>
          </a:xfrm>
        </p:spPr>
        <p:txBody>
          <a:bodyPr>
            <a:normAutofit fontScale="90000"/>
          </a:bodyPr>
          <a:lstStyle/>
          <a:p>
            <a:r>
              <a:rPr lang="en-US" sz="3100" b="1" cap="small" dirty="0" smtClean="0">
                <a:solidFill>
                  <a:schemeClr val="bg1">
                    <a:lumMod val="65000"/>
                  </a:schemeClr>
                </a:solidFill>
              </a:rPr>
              <a:t>XV OGÓLNOPOLSKI PRZEGLĄD DOROBKU SENIORÓW </a:t>
            </a:r>
            <a:r>
              <a:rPr lang="pl-PL" sz="3600" b="1" cap="small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 </a:t>
            </a:r>
            <a:r>
              <a:rPr lang="pl-PL" sz="3100" b="1" cap="small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W</a:t>
            </a:r>
            <a:r>
              <a:rPr lang="pl-PL" sz="3600" b="1" cap="small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ąbrzeźnie</a:t>
            </a:r>
            <a:r>
              <a:rPr lang="pl-PL" sz="3100" b="1" cap="small" dirty="0" smtClean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3100" b="1" cap="small" dirty="0" smtClean="0">
                <a:solidFill>
                  <a:schemeClr val="bg1">
                    <a:lumMod val="65000"/>
                  </a:schemeClr>
                </a:solidFill>
              </a:rPr>
              <a:t>13 PAŹDZIERNIKA 2012 ROK</a:t>
            </a:r>
            <a:r>
              <a:rPr lang="pl-PL" cap="small" dirty="0" smtClean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pl-PL" cap="small" dirty="0" smtClean="0">
                <a:solidFill>
                  <a:schemeClr val="bg1">
                    <a:lumMod val="65000"/>
                  </a:schemeClr>
                </a:solidFill>
              </a:rPr>
            </a:br>
            <a:endParaRPr lang="pl-PL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4" name="Symbol zastępczy zawartości 3" descr="5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6" y="2214554"/>
            <a:ext cx="6215105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785794"/>
            <a:ext cx="7498080" cy="642942"/>
          </a:xfrm>
        </p:spPr>
        <p:txBody>
          <a:bodyPr>
            <a:noAutofit/>
          </a:bodyPr>
          <a:lstStyle/>
          <a:p>
            <a:pPr algn="r"/>
            <a:r>
              <a:rPr lang="pl-PL" sz="3200" b="1" i="1" cap="small" dirty="0" smtClean="0"/>
              <a:t>		</a:t>
            </a:r>
            <a:r>
              <a:rPr lang="en-US" sz="3200" b="1" i="1" cap="small" dirty="0" smtClean="0"/>
              <a:t>LIRENKI W LUBOSTRONIU</a:t>
            </a:r>
            <a:r>
              <a:rPr lang="pl-PL" sz="3200" b="1" i="1" cap="small" dirty="0" smtClean="0"/>
              <a:t> 	</a:t>
            </a:r>
            <a:r>
              <a:rPr lang="en-US" sz="3200" b="1" i="1" cap="small" dirty="0" smtClean="0"/>
              <a:t>2 LUTEGO 2014 ROK</a:t>
            </a:r>
            <a:endParaRPr lang="pl-PL" sz="3200" b="1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pl-PL" b="1" i="1" cap="small" dirty="0" smtClean="0"/>
              <a:t/>
            </a:r>
            <a:br>
              <a:rPr lang="pl-PL" b="1" i="1" cap="small" dirty="0" smtClean="0"/>
            </a:br>
            <a:endParaRPr lang="pl-PL" b="1" i="1" dirty="0" smtClean="0"/>
          </a:p>
          <a:p>
            <a:endParaRPr lang="pl-PL" dirty="0"/>
          </a:p>
        </p:txBody>
      </p:sp>
      <p:pic>
        <p:nvPicPr>
          <p:cNvPr id="4" name="Obraz 3" descr="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8" y="2282421"/>
            <a:ext cx="6786609" cy="4004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5429265"/>
            <a:ext cx="8229600" cy="874072"/>
          </a:xfrm>
        </p:spPr>
        <p:txBody>
          <a:bodyPr>
            <a:normAutofit fontScale="90000"/>
          </a:bodyPr>
          <a:lstStyle/>
          <a:p>
            <a:r>
              <a:rPr lang="pl-PL" sz="4000" i="1" cap="small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                   </a:t>
            </a:r>
            <a:r>
              <a:rPr lang="en-US" sz="4000" i="1" cap="small" dirty="0" err="1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święto</a:t>
            </a:r>
            <a:r>
              <a:rPr lang="en-US" sz="4000" i="1" cap="small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 </a:t>
            </a:r>
            <a:r>
              <a:rPr lang="en-US" sz="4000" i="1" cap="small" dirty="0" err="1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odzyskania</a:t>
            </a:r>
            <a:r>
              <a:rPr lang="en-US" sz="4000" i="1" cap="small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 </a:t>
            </a:r>
            <a:r>
              <a:rPr lang="en-US" sz="4000" i="1" cap="small" dirty="0" err="1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niepodległości</a:t>
            </a:r>
            <a:r>
              <a:rPr lang="en-US" sz="4000" i="1" cap="small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 </a:t>
            </a:r>
            <a:r>
              <a:rPr lang="pl-PL" sz="4000" i="1" cap="small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		                    </a:t>
            </a:r>
            <a:r>
              <a:rPr lang="en-US" sz="4000" i="1" cap="small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11 </a:t>
            </a:r>
            <a:r>
              <a:rPr lang="en-US" sz="4000" i="1" cap="small" dirty="0" err="1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listopada</a:t>
            </a:r>
            <a:r>
              <a:rPr lang="en-US" sz="4000" i="1" cap="small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 2015 rok</a:t>
            </a:r>
            <a:r>
              <a:rPr lang="pl-PL" sz="4800" i="1" cap="small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/>
            </a:r>
            <a:br>
              <a:rPr lang="pl-PL" sz="4800" i="1" cap="small" dirty="0" smtClean="0"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</a:b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457201" y="328278"/>
            <a:ext cx="4257676" cy="1743400"/>
          </a:xfrm>
        </p:spPr>
        <p:txBody>
          <a:bodyPr>
            <a:normAutofit fontScale="77500" lnSpcReduction="20000"/>
          </a:bodyPr>
          <a:lstStyle/>
          <a:p>
            <a:r>
              <a:rPr lang="en-US" sz="4000" i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Podziękowania</a:t>
            </a:r>
            <a:r>
              <a:rPr lang="en-US" sz="40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endParaRPr lang="pl-PL" sz="4000" i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en-US" sz="4000" i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za</a:t>
            </a:r>
            <a:r>
              <a:rPr lang="pl-PL" sz="40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długoletnią</a:t>
            </a:r>
            <a:r>
              <a:rPr lang="en-US" sz="40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4000" i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działalność</a:t>
            </a:r>
            <a:endParaRPr lang="pl-PL" sz="4000" i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r>
              <a:rPr lang="en-US" sz="4000" i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w </a:t>
            </a:r>
            <a:r>
              <a:rPr lang="en-US" sz="4000" i="1" dirty="0" err="1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chórze</a:t>
            </a:r>
            <a:endParaRPr lang="pl-PL" sz="4000" i="1" dirty="0" smtClean="0"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  <a:p>
            <a:endParaRPr lang="pl-PL" i="1" dirty="0">
              <a:latin typeface="Algerian" pitchFamily="82" charset="0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1529086"/>
          </a:xfrm>
        </p:spPr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11" name="Symbol zastępczy zawartości 10" descr="9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57686" y="500043"/>
            <a:ext cx="4294095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Symbol zastępczy zawartości 11" descr="92a.jpg"/>
          <p:cNvPicPr>
            <a:picLocks noGrp="1" noChangeAspect="1"/>
          </p:cNvPicPr>
          <p:nvPr>
            <p:ph sz="quarter" idx="2"/>
          </p:nvPr>
        </p:nvPicPr>
        <p:blipFill>
          <a:blip r:embed="rId4"/>
          <a:stretch>
            <a:fillRect/>
          </a:stretch>
        </p:blipFill>
        <p:spPr>
          <a:xfrm>
            <a:off x="571473" y="2214555"/>
            <a:ext cx="4429156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comb dir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2000" b="1" i="1" dirty="0" smtClean="0">
                <a:solidFill>
                  <a:srgbClr val="0070C0"/>
                </a:solidFill>
              </a:rPr>
              <a:t>II BAL </a:t>
            </a:r>
            <a:r>
              <a:rPr lang="pl-PL" sz="2000" b="1" i="1" dirty="0" smtClean="0">
                <a:solidFill>
                  <a:schemeClr val="accent2">
                    <a:lumMod val="75000"/>
                  </a:schemeClr>
                </a:solidFill>
              </a:rPr>
              <a:t>„POD ŚLEDZIKIEM” </a:t>
            </a:r>
            <a:r>
              <a:rPr lang="pl-PL" sz="2000" b="1" i="1" dirty="0" smtClean="0">
                <a:solidFill>
                  <a:srgbClr val="0070C0"/>
                </a:solidFill>
              </a:rPr>
              <a:t/>
            </a:r>
            <a:br>
              <a:rPr lang="pl-PL" sz="2000" b="1" i="1" dirty="0" smtClean="0">
                <a:solidFill>
                  <a:srgbClr val="0070C0"/>
                </a:solidFill>
              </a:rPr>
            </a:br>
            <a:r>
              <a:rPr lang="pl-PL" sz="2000" b="1" i="1" dirty="0" smtClean="0">
                <a:solidFill>
                  <a:srgbClr val="0070C0"/>
                </a:solidFill>
              </a:rPr>
              <a:t>W GMINNYM OŚRODKU KULTURY W NOWEJ WSI WIELKIEJ</a:t>
            </a:r>
            <a:br>
              <a:rPr lang="pl-PL" sz="2000" b="1" i="1" dirty="0" smtClean="0">
                <a:solidFill>
                  <a:srgbClr val="0070C0"/>
                </a:solidFill>
              </a:rPr>
            </a:br>
            <a:r>
              <a:rPr lang="pl-PL" sz="2000" b="1" i="1" dirty="0" smtClean="0">
                <a:solidFill>
                  <a:srgbClr val="0070C0"/>
                </a:solidFill>
              </a:rPr>
              <a:t>7 LUTY 2016 ROK</a:t>
            </a:r>
            <a:endParaRPr lang="pl-PL" sz="2000" b="1" i="1" dirty="0">
              <a:solidFill>
                <a:srgbClr val="0070C0"/>
              </a:solidFill>
            </a:endParaRPr>
          </a:p>
        </p:txBody>
      </p:sp>
      <p:pic>
        <p:nvPicPr>
          <p:cNvPr id="9" name="Symbol zastępczy zawartości 8" descr="ŚLEDZI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7356" y="3786191"/>
            <a:ext cx="6572296" cy="28515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Obraz 9" descr="ŚLEDZIK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69" y="1571612"/>
            <a:ext cx="3357587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Obraz 10" descr="ŚLEDZIK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9" y="1714489"/>
            <a:ext cx="2547955" cy="19109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1435608" y="285729"/>
            <a:ext cx="7498080" cy="1428760"/>
          </a:xfrm>
        </p:spPr>
        <p:txBody>
          <a:bodyPr>
            <a:noAutofit/>
          </a:bodyPr>
          <a:lstStyle/>
          <a:p>
            <a:pPr algn="r"/>
            <a:r>
              <a:rPr lang="pl-PL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 POWIATOWY PRZEGLĄD CHÓRÓW </a:t>
            </a:r>
            <a:br>
              <a:rPr lang="pl-PL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l-PL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 ZESPOŁÓW WOKALNO INSTRUMENTALNYCH W BRZOZIE </a:t>
            </a:r>
            <a:br>
              <a:rPr lang="pl-PL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l-PL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pl-PL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pl-PL" sz="1600" b="1" i="1" dirty="0" smtClean="0">
                <a:solidFill>
                  <a:schemeClr val="tx2">
                    <a:lumMod val="75000"/>
                  </a:schemeClr>
                </a:solidFill>
              </a:rPr>
              <a:t>ORGANIZATOR GMINNY OŚRODEK KULTURY W NOWEJ WSI WIELKIEJ</a:t>
            </a:r>
            <a:endParaRPr lang="pl-PL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Symbol zastępczy zawartości 8" descr="przegląd chóru 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3043" y="2071679"/>
            <a:ext cx="4714908" cy="3929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az 9" descr="przegląd chó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714621"/>
            <a:ext cx="2286016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ver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1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428729" y="642918"/>
            <a:ext cx="70009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Andalus" pitchFamily="18" charset="-78"/>
                <a:cs typeface="Andalus" pitchFamily="18" charset="-78"/>
              </a:rPr>
              <a:t>	W marcu 1987 roku powołano  do życia zespół wokalny „Lirenka”, podtrzymując  tym samym przedwojenne tradycje śpiewacze w Nowej Wsi Wielkiej. Była to inicjatywa Pani Tekli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Mosycz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,              która pełniła funkcję przewodniczącej Klubu Seniora w Nowej Wsi Wielkiej. Prowadzony był przez dyrygenta Pana mgr Stanisława Szymczaka. Był to chór dwugłosowy żeński, składał się z 15 osób. Pierwszy publiczny występ miał miejsce 22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lipca, podczas akademii</a:t>
            </a:r>
            <a:br>
              <a:rPr lang="pl-PL" dirty="0" smtClean="0">
                <a:latin typeface="Andalus" pitchFamily="18" charset="-78"/>
                <a:cs typeface="Andalus" pitchFamily="18" charset="-78"/>
              </a:rPr>
            </a:br>
            <a:r>
              <a:rPr lang="pl-PL" dirty="0" smtClean="0">
                <a:latin typeface="Andalus" pitchFamily="18" charset="-78"/>
                <a:cs typeface="Andalus" pitchFamily="18" charset="-78"/>
              </a:rPr>
              <a:t>w świetlicy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w Nowej Wsi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Wielkiej. </a:t>
            </a:r>
          </a:p>
          <a:p>
            <a:pPr algn="just"/>
            <a:r>
              <a:rPr lang="pl-PL" dirty="0">
                <a:latin typeface="Andalus" pitchFamily="18" charset="-78"/>
                <a:cs typeface="Andalus" pitchFamily="18" charset="-78"/>
              </a:rPr>
              <a:t>	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Od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marca 1988 roku chór poprowadziła Pani                       mgr Marianna Andrysiak. Pod jej dyrygenturą zespół śpiewał                 na  4 głosy. Zmienił się diametralnie skład chóru, w jego szeregi wstąpili też  mężczyźni. Po latach świetności  dzieje chóru kończą na kartach pierwszej kroniki w listopadzie 1999 roku słowa podziękowań Pana Wojciecha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Oskwarka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 – wówczas zastępcy wójta Gminy                (obecnie wójta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), a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wpis brzmiał tak: „Wiesz dobrze, że aby zdziałać                      coś wartościowego trzeba mieć własne życie, swój własny świat. Trzeba mieć mocny fundament przekonań, w coś gorąco wierzyć, czemuś gorąco służyć. Za tę wiarę i służbę na rzecz małej Ojczyzny,                 jaką  jest nasza Gmina serdecznie dziękuję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.”</a:t>
            </a:r>
            <a:endParaRPr lang="pl-PL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wip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7030A0"/>
                </a:solidFill>
              </a:rPr>
              <a:t>30- lecie Klubu Seniora WRZOS</a:t>
            </a:r>
            <a:endParaRPr lang="pl-PL" dirty="0">
              <a:solidFill>
                <a:srgbClr val="7030A0"/>
              </a:solidFill>
            </a:endParaRPr>
          </a:p>
        </p:txBody>
      </p:sp>
      <p:pic>
        <p:nvPicPr>
          <p:cNvPr id="9" name="Symbol zastępczy zawartości 8" descr="wrzo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5656" y="1857365"/>
            <a:ext cx="2310527" cy="3357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Obraz 9" descr="wrzos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3" y="1714488"/>
            <a:ext cx="4483436" cy="3857652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pl-PL" sz="2400" b="1" i="1" dirty="0" smtClean="0">
                <a:latin typeface="Arial Black" pitchFamily="34" charset="0"/>
                <a:cs typeface="Aharoni" pitchFamily="2" charset="-79"/>
              </a:rPr>
              <a:t>SPOTKANIE INTEGRACYJNE Z ZESPOŁEM BRZOZOWIACY W LUBOSTRONIU 		17 KWIETNIA 2016 ROK</a:t>
            </a:r>
            <a:endParaRPr lang="pl-PL" sz="2400" b="1" i="1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4" name="Symbol zastępczy zawartości 3" descr="LUBOSTR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5101" y="1500174"/>
            <a:ext cx="7499351" cy="44571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 LUBOSTROŃ 2016</a:t>
            </a:r>
            <a:endParaRPr lang="pl-PL" dirty="0"/>
          </a:p>
        </p:txBody>
      </p:sp>
      <p:pic>
        <p:nvPicPr>
          <p:cNvPr id="4" name="1g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91680" y="1772816"/>
            <a:ext cx="6643734" cy="4143404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FILM LUBOSTROŃ 2016</a:t>
            </a:r>
            <a:endParaRPr lang="pl-PL" dirty="0"/>
          </a:p>
        </p:txBody>
      </p:sp>
      <p:pic>
        <p:nvPicPr>
          <p:cNvPr id="4" name="1h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47664" y="1417638"/>
            <a:ext cx="6858048" cy="4429156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16778"/>
            <a:ext cx="4614867" cy="1162050"/>
          </a:xfrm>
        </p:spPr>
        <p:txBody>
          <a:bodyPr>
            <a:normAutofit/>
          </a:bodyPr>
          <a:lstStyle/>
          <a:p>
            <a:r>
              <a:rPr lang="pl-PL" sz="4000" dirty="0" smtClean="0"/>
              <a:t> </a:t>
            </a:r>
            <a:endParaRPr lang="pl-PL" sz="4000" dirty="0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pPr lvl="8">
              <a:buNone/>
            </a:pPr>
            <a:r>
              <a:rPr lang="pl-PL" dirty="0" smtClean="0"/>
              <a:t>                                                                           </a:t>
            </a:r>
            <a:r>
              <a:rPr lang="pl-PL" dirty="0" err="1" smtClean="0"/>
              <a:t>cdn</a:t>
            </a:r>
            <a:endParaRPr lang="pl-PL" dirty="0"/>
          </a:p>
        </p:txBody>
      </p:sp>
    </p:spTree>
  </p:cSld>
  <p:clrMapOvr>
    <a:masterClrMapping/>
  </p:clrMapOvr>
  <p:transition spd="slow"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357290" y="571480"/>
            <a:ext cx="721523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 smtClean="0">
                <a:latin typeface="Andalus" pitchFamily="18" charset="-78"/>
                <a:cs typeface="Andalus" pitchFamily="18" charset="-78"/>
              </a:rPr>
              <a:t>	Na początku 2008 roku, dzięki inicjatywie i determinacji przewodniczącej Klubu Seniora Pani Barbary Krawiec, chór wznowił swoją działalność. Ponownie dyrygentem została Pani Marianna Andrysiak, wspierana  na początku przez 11 chórzystek. Kierowała ona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zespołem do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września 2013 roku.</a:t>
            </a:r>
          </a:p>
          <a:p>
            <a:pPr algn="just"/>
            <a:r>
              <a:rPr lang="pl-PL" dirty="0" smtClean="0">
                <a:latin typeface="Andalus" pitchFamily="18" charset="-78"/>
                <a:cs typeface="Andalus" pitchFamily="18" charset="-78"/>
              </a:rPr>
              <a:t> 	W tym czasie chór występował podczas licznych gminnych uroczystości, reprezentował dwukrotnie Gminę w czasie Jarmarku Kujawsko-Pomorskiego w bydgoskim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Myślęcinku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, brał kilkakrotnie udział w Wojewódzkim Przeglądzie Artystycznego Ruchu Seniorów „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ARS”           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w Świeciu, koncertował w parafiach,  uczestniczył w Przeglądach Dorobku Twórczego Seniorów w Wąbrzeźnie, zaprezentował swój dorobek podczas III Koronowskich Impresji  Kulturalno-Kulinarnych w Koronowie oraz w czasie spotkań integracyjnych z zespołem „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Brzozowiacy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”   w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Lubostroniu.</a:t>
            </a:r>
          </a:p>
          <a:p>
            <a:pPr algn="just"/>
            <a:r>
              <a:rPr lang="pl-PL" dirty="0">
                <a:latin typeface="Andalus" pitchFamily="18" charset="-78"/>
                <a:cs typeface="Andalus" pitchFamily="18" charset="-78"/>
              </a:rPr>
              <a:t>	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Był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dwukrotnie gościem honorowym podczas Powiatowego Festiwalu Kolęd i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Pastorałek w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Złotnikach Kujawskich.                                                                                                                             Od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października 2013 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roku zespół rozpoczął pracę z nowym dyrygentem Panem Edwardem </a:t>
            </a:r>
            <a:r>
              <a:rPr lang="pl-PL" dirty="0" err="1" smtClean="0">
                <a:latin typeface="Andalus" pitchFamily="18" charset="-78"/>
                <a:cs typeface="Andalus" pitchFamily="18" charset="-78"/>
              </a:rPr>
              <a:t>Choncherą</a:t>
            </a:r>
            <a:r>
              <a:rPr lang="pl-PL" dirty="0" smtClean="0">
                <a:latin typeface="Andalus" pitchFamily="18" charset="-78"/>
                <a:cs typeface="Andalus" pitchFamily="18" charset="-78"/>
              </a:rPr>
              <a:t>. Z uwagi na  dobór repertuaru, odmienny       od dotychczasowego stylu, chór zmienił swój status na zespół wokalny. Jednak jego działalność w takiej formie przetrwała tylko do czerwca 2014 roku.  </a:t>
            </a:r>
          </a:p>
        </p:txBody>
      </p:sp>
    </p:spTree>
  </p:cSld>
  <p:clrMapOvr>
    <a:masterClrMapping/>
  </p:clrMapOvr>
  <p:transition spd="slow">
    <p:wipe dir="d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sz="half" idx="4294967295"/>
          </p:nvPr>
        </p:nvSpPr>
        <p:spPr>
          <a:xfrm>
            <a:off x="1214415" y="714358"/>
            <a:ext cx="7358115" cy="547371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l-PL" sz="2000" dirty="0" smtClean="0">
                <a:latin typeface="Andalus" pitchFamily="18" charset="-78"/>
                <a:cs typeface="Andalus" pitchFamily="18" charset="-78"/>
              </a:rPr>
              <a:t>    		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Zespół wierny poprzednim tradycjom zapoczątkował nowy rozdział swojej działalności od września 2014 roku. Dyrygentem chóru została absolwentka Akademii Muzycznej w Bydgoszczy Pani               mgr Joanna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Godziemba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, kierując 18 osobowym składem żeńskim. 	Dzięki jej umiejętnościom i zaangażowaniu chór obecnie opracowuje partie dwu i trzygłosowe z klasyki utworów chóralnych, doskonali pracę w zakresie emisji głosu, co widoczne jest                        w harmonijnym współbrzmieniu. W ciągu dwuletniej współpracy chór wystąpił m.in.  podczas gminnych imprez i uroczystości, w Koncercie Solidarnościowym w Bydgoszczy oraz w sąsiednich  gminach, integrują   się z działającymi na ich terenie zespołami muzycznymi. Podczas uroczystości w dniu 11 listopada 2015 roku  Pan Wojciech </a:t>
            </a:r>
            <a:r>
              <a:rPr lang="pl-PL" sz="1800" dirty="0" err="1" smtClean="0">
                <a:latin typeface="Andalus" pitchFamily="18" charset="-78"/>
                <a:cs typeface="Andalus" pitchFamily="18" charset="-78"/>
              </a:rPr>
              <a:t>Oskwarek</a:t>
            </a:r>
            <a:r>
              <a:rPr lang="pl-PL" sz="1800" dirty="0" smtClean="0">
                <a:latin typeface="Andalus" pitchFamily="18" charset="-78"/>
                <a:cs typeface="Andalus" pitchFamily="18" charset="-78"/>
              </a:rPr>
              <a:t>    - wójt Gminy wręczył siedmiu, najstarszym stażem chórzystkom, pamiątkowe nagrody, dziękując za długoletnią działalność na rzecz promocji Gminy. Obecnie do chóru  „Lirenka” uczęszcza 15 pań.</a:t>
            </a:r>
            <a:endParaRPr lang="pl-PL" sz="18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00000"/>
                </a:solidFill>
                <a:latin typeface="Algerian" pitchFamily="82" charset="0"/>
              </a:rPr>
              <a:t>CHÓR LIRENKA</a:t>
            </a:r>
            <a:endParaRPr lang="pl-PL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2016 ROK</a:t>
            </a:r>
            <a:endParaRPr lang="pl-PL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9" name="Symbol zastępczy zawartości 8" descr="VipTalisman18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357159" y="1928802"/>
            <a:ext cx="4000528" cy="2657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ymbol zastępczy zawartości 11" descr="ABC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214811" y="1928803"/>
            <a:ext cx="442915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5"/>
                </a:solidFill>
                <a:latin typeface="Algerian" pitchFamily="82" charset="0"/>
              </a:rPr>
              <a:t>1987 ROK</a:t>
            </a:r>
            <a:endParaRPr lang="pl-PL" dirty="0">
              <a:solidFill>
                <a:schemeClr val="accent5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 descr="Chór Lire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5" y="1357299"/>
            <a:ext cx="3500463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ytuł 6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1" cy="1143000"/>
          </a:xfrm>
        </p:spPr>
        <p:txBody>
          <a:bodyPr/>
          <a:lstStyle/>
          <a:p>
            <a:r>
              <a:rPr lang="pl-PL" dirty="0" smtClean="0">
                <a:latin typeface="Algerian" pitchFamily="82" charset="0"/>
              </a:rPr>
              <a:t>Dawniej</a:t>
            </a:r>
            <a:endParaRPr lang="pl-PL" dirty="0">
              <a:latin typeface="Algerian" pitchFamily="82" charset="0"/>
            </a:endParaRPr>
          </a:p>
        </p:txBody>
      </p:sp>
      <p:pic>
        <p:nvPicPr>
          <p:cNvPr id="10" name="Obraz 9" descr="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9" y="2857497"/>
            <a:ext cx="3175419" cy="183877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2" name="Obraz 11" descr="a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943" y="3929066"/>
            <a:ext cx="3169920" cy="22067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2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l-PL" dirty="0" smtClean="0">
                <a:solidFill>
                  <a:srgbClr val="C00000"/>
                </a:solidFill>
                <a:latin typeface="Arial Black" pitchFamily="34" charset="0"/>
              </a:rPr>
              <a:t>Dziś</a:t>
            </a:r>
            <a:endParaRPr lang="pl-PL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10" name="Obraz 9" descr="AB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99" y="4143382"/>
            <a:ext cx="4520871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ymbol zastępczy zawartości 8" descr="56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5715008" y="1071546"/>
            <a:ext cx="3187235" cy="20717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Symbol zastępczy zawartości 7" descr="79.jpg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286116" y="2160151"/>
            <a:ext cx="2857520" cy="25168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zoom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928671"/>
            <a:ext cx="7498080" cy="1000132"/>
          </a:xfrm>
        </p:spPr>
        <p:txBody>
          <a:bodyPr>
            <a:normAutofit fontScale="90000"/>
          </a:bodyPr>
          <a:lstStyle/>
          <a:p>
            <a:r>
              <a:rPr lang="en-US" sz="4000" b="1" cap="small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Święto Seniora w </a:t>
            </a:r>
            <a:r>
              <a:rPr lang="en-US" sz="4000" b="1" cap="small" dirty="0" err="1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Przedszkolu</a:t>
            </a:r>
            <a:r>
              <a:rPr lang="en-US" sz="4000" b="1" cap="small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   </a:t>
            </a:r>
            <a:r>
              <a:rPr lang="pl-PL" sz="4000" b="1" cap="small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    </a:t>
            </a:r>
            <a:r>
              <a:rPr lang="en-US" sz="4000" b="1" cap="small" dirty="0" err="1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Stokrotka</a:t>
            </a:r>
            <a:r>
              <a:rPr lang="en-US" sz="4000" b="1" cap="small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cap="small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w Nowej Wsi Wielkiej 		</a:t>
            </a:r>
            <a:r>
              <a:rPr lang="pl-PL" sz="4000" b="1" cap="small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	</a:t>
            </a:r>
            <a:r>
              <a:rPr lang="en-US" sz="4000" b="1" cap="small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22 stycznia 2009 rok</a:t>
            </a:r>
            <a:r>
              <a:rPr lang="pl-PL" b="1" cap="small" dirty="0" smtClean="0"/>
              <a:t/>
            </a:r>
            <a:br>
              <a:rPr lang="pl-PL" b="1" cap="small" dirty="0" smtClean="0"/>
            </a:br>
            <a:endParaRPr lang="pl-PL" dirty="0"/>
          </a:p>
        </p:txBody>
      </p:sp>
      <p:pic>
        <p:nvPicPr>
          <p:cNvPr id="7" name="Symbol zastępczy zawartości 6" descr="3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00167" y="2500307"/>
            <a:ext cx="3857652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Symbol zastępczy zawartości 7" descr="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49998" y="2730856"/>
            <a:ext cx="2679655" cy="29841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658</TotalTime>
  <Words>165</Words>
  <Application>Microsoft Office PowerPoint</Application>
  <PresentationFormat>Pokaz na ekranie (4:3)</PresentationFormat>
  <Paragraphs>60</Paragraphs>
  <Slides>34</Slides>
  <Notes>0</Notes>
  <HiddenSlides>0</HiddenSlides>
  <MMClips>2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3" baseType="lpstr">
      <vt:lpstr>Aharoni</vt:lpstr>
      <vt:lpstr>Algerian</vt:lpstr>
      <vt:lpstr>Andalus</vt:lpstr>
      <vt:lpstr>Angsana New</vt:lpstr>
      <vt:lpstr>Arial Black</vt:lpstr>
      <vt:lpstr>Gill Sans MT</vt:lpstr>
      <vt:lpstr>Verdana</vt:lpstr>
      <vt:lpstr>Wingdings 2</vt:lpstr>
      <vt:lpstr>Przesilenie</vt:lpstr>
      <vt:lpstr>CHÓR LIRENKA</vt:lpstr>
      <vt:lpstr>Prezentacja programu PowerPoint</vt:lpstr>
      <vt:lpstr>       </vt:lpstr>
      <vt:lpstr>Prezentacja programu PowerPoint</vt:lpstr>
      <vt:lpstr>Prezentacja programu PowerPoint</vt:lpstr>
      <vt:lpstr>CHÓR LIRENKA</vt:lpstr>
      <vt:lpstr>Dawniej</vt:lpstr>
      <vt:lpstr>Dziś</vt:lpstr>
      <vt:lpstr>Święto Seniora w Przedszkolu          Stokrotka w Nowej Wsi Wielkiej    22 stycznia 2009 rok </vt:lpstr>
      <vt:lpstr>Pierwsza rocznica   wznowienia działalności chóru          22 kwietnia 2009 rok </vt:lpstr>
      <vt:lpstr>IV PRZEGLąD  POLSKIEJ PIEŚNI PATRIOTYCZNEJ I ŻOŁNIERSKIEJ  16 MAJA 2009 ROK  W WITOSŁAWIU GMINA MROCZA </vt:lpstr>
      <vt:lpstr>JARMARK KUJAWSKO - POMORSKI W MYŚLĘCINKU   20 WRZEŚNIA 2009 ROK </vt:lpstr>
      <vt:lpstr>OTWARCIE  zmodernizowanej PRZYCHODNI  W NOWEJ WSI WIELKIEJ   17 PAŹDZIERNIKA 2009 ROK </vt:lpstr>
      <vt:lpstr>OPRAWA MSZY ŚWIĘTEJ NIEDZIELA MIŁOSIERDZIA BOŻEGO W KOŚCIELE NIEPOKALANEGO POCZĘCIA NAJŚWIETSZEJ MARYI PANNY W NOWEJ WSI WIELKIEJ 11 KWIETNIA 2010 ROK </vt:lpstr>
      <vt:lpstr>OTWARCIE  ŚWIETLICY  ŚRODOWISKOWEJ     W TARKOWIE  GÓRNYM      GMINA ZŁOTNIKI  KUJAWSKIE         11 WRZEŚNIA 2010 ROK </vt:lpstr>
      <vt:lpstr> ŚWIĘTO TRZECH KRÓLI WIECZÓR KOLĘD W GMINNYM OŚRODKU KULTURY W NOWEJ WSI WIELKIEJ 6 STYCZNIA 2011 ROK </vt:lpstr>
      <vt:lpstr> </vt:lpstr>
      <vt:lpstr>WIZYTA W RECHCIE  U KSIĘDZA PROBOSZCZA                 PRZEMYSŁAWA TABACZKI          28 SIERPNIA 2011 ROKU     </vt:lpstr>
      <vt:lpstr>OGÓLNOPOLSKI PRZEGLĄD TWÓRCZOŚCI SENIORÓW  W DOMU KULTURY W WĄBRZEŹNIE 15 PAŹDZIERNIKA 2011 ROK</vt:lpstr>
      <vt:lpstr>                       KARNAWAŁOWE SPOTKANIE W PRZEDSZKOLU „STOKROTKA”  W NOWEJ WSI WIELKIEJ                                             1 LUTY 2012 ROK     </vt:lpstr>
      <vt:lpstr>III     KORONOWSKIE IMPRESJE KULTURALNO- KULINARNA 21 KWIETNIA 2012 ROK </vt:lpstr>
      <vt:lpstr> KONCERT SZTANDAROWY  W SZKOLE PODSTAWOWEJ                                        IM. MARII KONOPNICKIEJ  W NOWEJ WSI WIELKIEJ     19 MAJA 2012 ROK </vt:lpstr>
      <vt:lpstr>WIZYTA PRYMASA POLSKI JÓZEFA KOWALCZYKA W PARAFII NIEPOKALANEGO POCZĘCIA NAJŚWIETSZEJ MARYI PANNY W NOWEJ WSI WIELKIEJ 31 MAJA 2012 ROK </vt:lpstr>
      <vt:lpstr> OGÓLNOPOLSKI PRZEGLĄD ARS BYDGOSZCZ 13 WRZEŚNIA  2012 ROK  NOWE STROJE CHÓRU </vt:lpstr>
      <vt:lpstr>XV OGÓLNOPOLSKI PRZEGLĄD DOROBKU SENIORÓW w Wąbrzeźnie 13 PAŹDZIERNIKA 2012 ROK </vt:lpstr>
      <vt:lpstr>  LIRENKI W LUBOSTRONIU  2 LUTEGO 2014 ROK</vt:lpstr>
      <vt:lpstr>                   święto odzyskania niepodległości                       11 listopada 2015 rok </vt:lpstr>
      <vt:lpstr>II BAL „POD ŚLEDZIKIEM”  W GMINNYM OŚRODKU KULTURY W NOWEJ WSI WIELKIEJ 7 LUTY 2016 ROK</vt:lpstr>
      <vt:lpstr>I POWIATOWY PRZEGLĄD CHÓRÓW  i ZESPOŁÓW WOKALNO INSTRUMENTALNYCH W BRZOZIE   ORGANIZATOR GMINNY OŚRODEK KULTURY W NOWEJ WSI WIELKIEJ</vt:lpstr>
      <vt:lpstr>30- lecie Klubu Seniora WRZOS</vt:lpstr>
      <vt:lpstr>SPOTKANIE INTEGRACYJNE Z ZESPOŁEM BRZOZOWIACY W LUBOSTRONIU   17 KWIETNIA 2016 ROK</vt:lpstr>
      <vt:lpstr>FILM LUBOSTROŃ 2016</vt:lpstr>
      <vt:lpstr>FILM LUBOSTROŃ 2016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CHÓR LIRENKA</dc:title>
  <dc:creator>Windows User</dc:creator>
  <cp:lastModifiedBy>jan kowalski</cp:lastModifiedBy>
  <cp:revision>76</cp:revision>
  <dcterms:created xsi:type="dcterms:W3CDTF">2016-04-30T12:00:34Z</dcterms:created>
  <dcterms:modified xsi:type="dcterms:W3CDTF">2016-06-09T12:17:50Z</dcterms:modified>
</cp:coreProperties>
</file>